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5" r:id="rId3"/>
    <p:sldId id="297" r:id="rId4"/>
    <p:sldId id="303" r:id="rId5"/>
    <p:sldId id="300" r:id="rId6"/>
    <p:sldId id="298" r:id="rId7"/>
    <p:sldId id="299" r:id="rId8"/>
    <p:sldId id="301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284" r:id="rId20"/>
    <p:sldId id="314" r:id="rId21"/>
    <p:sldId id="293" r:id="rId22"/>
    <p:sldId id="294" r:id="rId23"/>
    <p:sldId id="295" r:id="rId24"/>
    <p:sldId id="292" r:id="rId25"/>
  </p:sldIdLst>
  <p:sldSz cx="9144000" cy="6858000" type="screen4x3"/>
  <p:notesSz cx="9947275" cy="6858000"/>
  <p:defaultTextStyle>
    <a:lvl1pPr algn="ctr">
      <a:defRPr sz="1700" b="1">
        <a:latin typeface="Calibri"/>
        <a:ea typeface="Calibri"/>
        <a:cs typeface="Calibri"/>
        <a:sym typeface="Calibri"/>
      </a:defRPr>
    </a:lvl1pPr>
    <a:lvl2pPr indent="400755" algn="ctr">
      <a:defRPr sz="1700" b="1">
        <a:latin typeface="Calibri"/>
        <a:ea typeface="Calibri"/>
        <a:cs typeface="Calibri"/>
        <a:sym typeface="Calibri"/>
      </a:defRPr>
    </a:lvl2pPr>
    <a:lvl3pPr indent="801507" algn="ctr">
      <a:defRPr sz="1700" b="1">
        <a:latin typeface="Calibri"/>
        <a:ea typeface="Calibri"/>
        <a:cs typeface="Calibri"/>
        <a:sym typeface="Calibri"/>
      </a:defRPr>
    </a:lvl3pPr>
    <a:lvl4pPr indent="1202260" algn="ctr">
      <a:defRPr sz="1700" b="1">
        <a:latin typeface="Calibri"/>
        <a:ea typeface="Calibri"/>
        <a:cs typeface="Calibri"/>
        <a:sym typeface="Calibri"/>
      </a:defRPr>
    </a:lvl4pPr>
    <a:lvl5pPr indent="1603014" algn="ctr">
      <a:defRPr sz="1700" b="1">
        <a:latin typeface="Calibri"/>
        <a:ea typeface="Calibri"/>
        <a:cs typeface="Calibri"/>
        <a:sym typeface="Calibri"/>
      </a:defRPr>
    </a:lvl5pPr>
    <a:lvl6pPr indent="2003769" algn="ctr">
      <a:defRPr sz="1700" b="1">
        <a:latin typeface="Calibri"/>
        <a:ea typeface="Calibri"/>
        <a:cs typeface="Calibri"/>
        <a:sym typeface="Calibri"/>
      </a:defRPr>
    </a:lvl6pPr>
    <a:lvl7pPr indent="2404522" algn="ctr">
      <a:defRPr sz="1700" b="1">
        <a:latin typeface="Calibri"/>
        <a:ea typeface="Calibri"/>
        <a:cs typeface="Calibri"/>
        <a:sym typeface="Calibri"/>
      </a:defRPr>
    </a:lvl7pPr>
    <a:lvl8pPr indent="2805277" algn="ctr">
      <a:defRPr sz="1700" b="1">
        <a:latin typeface="Calibri"/>
        <a:ea typeface="Calibri"/>
        <a:cs typeface="Calibri"/>
        <a:sym typeface="Calibri"/>
      </a:defRPr>
    </a:lvl8pPr>
    <a:lvl9pPr indent="3206029" algn="ctr">
      <a:defRPr sz="1700" b="1"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A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591" autoAdjust="0"/>
  </p:normalViewPr>
  <p:slideViewPr>
    <p:cSldViewPr>
      <p:cViewPr varScale="1">
        <p:scale>
          <a:sx n="48" d="100"/>
          <a:sy n="48" d="100"/>
        </p:scale>
        <p:origin x="141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532A0-E245-49D3-A3C7-71954D5CBFE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14FA03-FAEF-47EB-8578-66B0F6FA5ABC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/>
            <a:t>Содержательный отчет</a:t>
          </a:r>
        </a:p>
      </dgm:t>
    </dgm:pt>
    <dgm:pt modelId="{347CB225-FB3D-4AED-9B4F-9BF68B40B7A4}" type="parTrans" cxnId="{95467E57-1FAB-43B8-B677-C207A45F7BD5}">
      <dgm:prSet/>
      <dgm:spPr/>
      <dgm:t>
        <a:bodyPr/>
        <a:lstStyle/>
        <a:p>
          <a:endParaRPr lang="ru-RU"/>
        </a:p>
      </dgm:t>
    </dgm:pt>
    <dgm:pt modelId="{4CAC49BD-8324-452E-8197-A0E962A4B309}" type="sibTrans" cxnId="{95467E57-1FAB-43B8-B677-C207A45F7BD5}">
      <dgm:prSet/>
      <dgm:spPr/>
      <dgm:t>
        <a:bodyPr/>
        <a:lstStyle/>
        <a:p>
          <a:endParaRPr lang="ru-RU" dirty="0"/>
        </a:p>
      </dgm:t>
    </dgm:pt>
    <dgm:pt modelId="{535C9750-988C-4DB6-A48C-1CC24039BC85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/>
            <a:t>Описание практики</a:t>
          </a:r>
        </a:p>
      </dgm:t>
    </dgm:pt>
    <dgm:pt modelId="{6801C82C-9461-491F-B888-C706235A463C}" type="parTrans" cxnId="{69358DB7-1FF6-4D69-B974-BDCDA0473046}">
      <dgm:prSet/>
      <dgm:spPr/>
      <dgm:t>
        <a:bodyPr/>
        <a:lstStyle/>
        <a:p>
          <a:endParaRPr lang="ru-RU"/>
        </a:p>
      </dgm:t>
    </dgm:pt>
    <dgm:pt modelId="{C075BF0E-4208-4048-BAE3-F883572AF9C5}" type="sibTrans" cxnId="{69358DB7-1FF6-4D69-B974-BDCDA0473046}">
      <dgm:prSet/>
      <dgm:spPr/>
      <dgm:t>
        <a:bodyPr/>
        <a:lstStyle/>
        <a:p>
          <a:endParaRPr lang="ru-RU"/>
        </a:p>
      </dgm:t>
    </dgm:pt>
    <dgm:pt modelId="{E8B9A45C-3653-4941-99D6-5C1938F0BE61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/>
            <a:t>Мониторинговая</a:t>
          </a:r>
        </a:p>
        <a:p>
          <a:r>
            <a:rPr lang="ru-RU" sz="1800" dirty="0"/>
            <a:t>форма</a:t>
          </a:r>
        </a:p>
      </dgm:t>
    </dgm:pt>
    <dgm:pt modelId="{25B46ACA-70F0-4F6A-96FF-9DF3E4E9DF93}" type="parTrans" cxnId="{EBC9DDB0-FFE4-4E45-8445-EBF583DAF5FC}">
      <dgm:prSet/>
      <dgm:spPr/>
      <dgm:t>
        <a:bodyPr/>
        <a:lstStyle/>
        <a:p>
          <a:endParaRPr lang="ru-RU"/>
        </a:p>
      </dgm:t>
    </dgm:pt>
    <dgm:pt modelId="{107C7519-4DAC-4CD9-B195-3C086977E980}" type="sibTrans" cxnId="{EBC9DDB0-FFE4-4E45-8445-EBF583DAF5FC}">
      <dgm:prSet/>
      <dgm:spPr/>
      <dgm:t>
        <a:bodyPr/>
        <a:lstStyle/>
        <a:p>
          <a:endParaRPr lang="ru-RU"/>
        </a:p>
      </dgm:t>
    </dgm:pt>
    <dgm:pt modelId="{6B21DC4E-C6C1-400E-8B08-7077030E9283}" type="pres">
      <dgm:prSet presAssocID="{072532A0-E245-49D3-A3C7-71954D5CBFE7}" presName="cycle" presStyleCnt="0">
        <dgm:presLayoutVars>
          <dgm:dir/>
          <dgm:resizeHandles val="exact"/>
        </dgm:presLayoutVars>
      </dgm:prSet>
      <dgm:spPr/>
    </dgm:pt>
    <dgm:pt modelId="{8CB05961-D9A9-46E5-8B2B-EF4CEF53E0C4}" type="pres">
      <dgm:prSet presAssocID="{0714FA03-FAEF-47EB-8578-66B0F6FA5ABC}" presName="node" presStyleLbl="node1" presStyleIdx="0" presStyleCnt="3" custRadScaleRad="100094" custRadScaleInc="4139">
        <dgm:presLayoutVars>
          <dgm:bulletEnabled val="1"/>
        </dgm:presLayoutVars>
      </dgm:prSet>
      <dgm:spPr/>
    </dgm:pt>
    <dgm:pt modelId="{54FCEFA3-37CA-4C0F-AD80-C564B3E99FD9}" type="pres">
      <dgm:prSet presAssocID="{4CAC49BD-8324-452E-8197-A0E962A4B309}" presName="sibTrans" presStyleLbl="sibTrans2D1" presStyleIdx="0" presStyleCnt="3" custScaleX="212962" custLinFactNeighborX="55076" custLinFactNeighborY="-57355"/>
      <dgm:spPr/>
    </dgm:pt>
    <dgm:pt modelId="{EA8F519E-F4B3-4E4C-A8BF-47ADC2D047A7}" type="pres">
      <dgm:prSet presAssocID="{4CAC49BD-8324-452E-8197-A0E962A4B309}" presName="connectorText" presStyleLbl="sibTrans2D1" presStyleIdx="0" presStyleCnt="3"/>
      <dgm:spPr/>
    </dgm:pt>
    <dgm:pt modelId="{FBC1CA54-6E77-48CA-98E6-109C95EF9563}" type="pres">
      <dgm:prSet presAssocID="{535C9750-988C-4DB6-A48C-1CC24039BC85}" presName="node" presStyleLbl="node1" presStyleIdx="1" presStyleCnt="3" custRadScaleRad="174595" custRadScaleInc="-25783">
        <dgm:presLayoutVars>
          <dgm:bulletEnabled val="1"/>
        </dgm:presLayoutVars>
      </dgm:prSet>
      <dgm:spPr/>
    </dgm:pt>
    <dgm:pt modelId="{5D0D951B-7EB3-4A60-AB87-670B38C909C3}" type="pres">
      <dgm:prSet presAssocID="{C075BF0E-4208-4048-BAE3-F883572AF9C5}" presName="sibTrans" presStyleLbl="sibTrans2D1" presStyleIdx="1" presStyleCnt="3" custAng="10813676" custScaleX="172551" custLinFactNeighborX="596"/>
      <dgm:spPr/>
    </dgm:pt>
    <dgm:pt modelId="{B9A06562-48E8-4D54-9D6D-EFF8982BD617}" type="pres">
      <dgm:prSet presAssocID="{C075BF0E-4208-4048-BAE3-F883572AF9C5}" presName="connectorText" presStyleLbl="sibTrans2D1" presStyleIdx="1" presStyleCnt="3"/>
      <dgm:spPr/>
    </dgm:pt>
    <dgm:pt modelId="{EBD2703A-BC35-4E7C-B840-1F77607386A4}" type="pres">
      <dgm:prSet presAssocID="{E8B9A45C-3653-4941-99D6-5C1938F0BE61}" presName="node" presStyleLbl="node1" presStyleIdx="2" presStyleCnt="3" custRadScaleRad="149323" custRadScaleInc="20739">
        <dgm:presLayoutVars>
          <dgm:bulletEnabled val="1"/>
        </dgm:presLayoutVars>
      </dgm:prSet>
      <dgm:spPr/>
    </dgm:pt>
    <dgm:pt modelId="{CBCA90DE-F950-461E-8CC3-32C421364C28}" type="pres">
      <dgm:prSet presAssocID="{107C7519-4DAC-4CD9-B195-3C086977E980}" presName="sibTrans" presStyleLbl="sibTrans2D1" presStyleIdx="2" presStyleCnt="3" custAng="10484250" custScaleX="260981" custLinFactNeighborX="-68337" custLinFactNeighborY="-82845"/>
      <dgm:spPr/>
    </dgm:pt>
    <dgm:pt modelId="{10E459D8-E15C-4F00-AF36-60F0C8D92712}" type="pres">
      <dgm:prSet presAssocID="{107C7519-4DAC-4CD9-B195-3C086977E980}" presName="connectorText" presStyleLbl="sibTrans2D1" presStyleIdx="2" presStyleCnt="3"/>
      <dgm:spPr/>
    </dgm:pt>
  </dgm:ptLst>
  <dgm:cxnLst>
    <dgm:cxn modelId="{88E9D91B-74B6-4830-B4FF-8E74BACAAD36}" type="presOf" srcId="{072532A0-E245-49D3-A3C7-71954D5CBFE7}" destId="{6B21DC4E-C6C1-400E-8B08-7077030E9283}" srcOrd="0" destOrd="0" presId="urn:microsoft.com/office/officeart/2005/8/layout/cycle2"/>
    <dgm:cxn modelId="{9CAEC821-58F3-494C-8F63-4714458F6DD7}" type="presOf" srcId="{4CAC49BD-8324-452E-8197-A0E962A4B309}" destId="{EA8F519E-F4B3-4E4C-A8BF-47ADC2D047A7}" srcOrd="1" destOrd="0" presId="urn:microsoft.com/office/officeart/2005/8/layout/cycle2"/>
    <dgm:cxn modelId="{6C8A253F-EB67-4D35-8335-315AFF4C4217}" type="presOf" srcId="{4CAC49BD-8324-452E-8197-A0E962A4B309}" destId="{54FCEFA3-37CA-4C0F-AD80-C564B3E99FD9}" srcOrd="0" destOrd="0" presId="urn:microsoft.com/office/officeart/2005/8/layout/cycle2"/>
    <dgm:cxn modelId="{95467E57-1FAB-43B8-B677-C207A45F7BD5}" srcId="{072532A0-E245-49D3-A3C7-71954D5CBFE7}" destId="{0714FA03-FAEF-47EB-8578-66B0F6FA5ABC}" srcOrd="0" destOrd="0" parTransId="{347CB225-FB3D-4AED-9B4F-9BF68B40B7A4}" sibTransId="{4CAC49BD-8324-452E-8197-A0E962A4B309}"/>
    <dgm:cxn modelId="{95846D7D-4A53-4AA7-A6F9-AF35B0CC0BE7}" type="presOf" srcId="{C075BF0E-4208-4048-BAE3-F883572AF9C5}" destId="{B9A06562-48E8-4D54-9D6D-EFF8982BD617}" srcOrd="1" destOrd="0" presId="urn:microsoft.com/office/officeart/2005/8/layout/cycle2"/>
    <dgm:cxn modelId="{5A1EC29B-67B8-4641-9500-84A41BC52D50}" type="presOf" srcId="{535C9750-988C-4DB6-A48C-1CC24039BC85}" destId="{FBC1CA54-6E77-48CA-98E6-109C95EF9563}" srcOrd="0" destOrd="0" presId="urn:microsoft.com/office/officeart/2005/8/layout/cycle2"/>
    <dgm:cxn modelId="{DB30F99C-34D6-4B79-BD17-B381078A431F}" type="presOf" srcId="{107C7519-4DAC-4CD9-B195-3C086977E980}" destId="{CBCA90DE-F950-461E-8CC3-32C421364C28}" srcOrd="0" destOrd="0" presId="urn:microsoft.com/office/officeart/2005/8/layout/cycle2"/>
    <dgm:cxn modelId="{EBC9DDB0-FFE4-4E45-8445-EBF583DAF5FC}" srcId="{072532A0-E245-49D3-A3C7-71954D5CBFE7}" destId="{E8B9A45C-3653-4941-99D6-5C1938F0BE61}" srcOrd="2" destOrd="0" parTransId="{25B46ACA-70F0-4F6A-96FF-9DF3E4E9DF93}" sibTransId="{107C7519-4DAC-4CD9-B195-3C086977E980}"/>
    <dgm:cxn modelId="{69358DB7-1FF6-4D69-B974-BDCDA0473046}" srcId="{072532A0-E245-49D3-A3C7-71954D5CBFE7}" destId="{535C9750-988C-4DB6-A48C-1CC24039BC85}" srcOrd="1" destOrd="0" parTransId="{6801C82C-9461-491F-B888-C706235A463C}" sibTransId="{C075BF0E-4208-4048-BAE3-F883572AF9C5}"/>
    <dgm:cxn modelId="{3C89E0B7-0B53-43B8-8048-6CA39B6DF260}" type="presOf" srcId="{0714FA03-FAEF-47EB-8578-66B0F6FA5ABC}" destId="{8CB05961-D9A9-46E5-8B2B-EF4CEF53E0C4}" srcOrd="0" destOrd="0" presId="urn:microsoft.com/office/officeart/2005/8/layout/cycle2"/>
    <dgm:cxn modelId="{D6F3BBDD-A415-45AA-B699-3D1F8D78FEC2}" type="presOf" srcId="{107C7519-4DAC-4CD9-B195-3C086977E980}" destId="{10E459D8-E15C-4F00-AF36-60F0C8D92712}" srcOrd="1" destOrd="0" presId="urn:microsoft.com/office/officeart/2005/8/layout/cycle2"/>
    <dgm:cxn modelId="{A9DE47E1-996B-4488-AA4A-744162684DB7}" type="presOf" srcId="{C075BF0E-4208-4048-BAE3-F883572AF9C5}" destId="{5D0D951B-7EB3-4A60-AB87-670B38C909C3}" srcOrd="0" destOrd="0" presId="urn:microsoft.com/office/officeart/2005/8/layout/cycle2"/>
    <dgm:cxn modelId="{516438E6-4EDE-41AF-97E0-5D96ED8B3EFD}" type="presOf" srcId="{E8B9A45C-3653-4941-99D6-5C1938F0BE61}" destId="{EBD2703A-BC35-4E7C-B840-1F77607386A4}" srcOrd="0" destOrd="0" presId="urn:microsoft.com/office/officeart/2005/8/layout/cycle2"/>
    <dgm:cxn modelId="{32D85423-6DEF-41C4-825F-0250E1B8AC78}" type="presParOf" srcId="{6B21DC4E-C6C1-400E-8B08-7077030E9283}" destId="{8CB05961-D9A9-46E5-8B2B-EF4CEF53E0C4}" srcOrd="0" destOrd="0" presId="urn:microsoft.com/office/officeart/2005/8/layout/cycle2"/>
    <dgm:cxn modelId="{F71251CE-110D-4B70-AC72-E8FF41F30305}" type="presParOf" srcId="{6B21DC4E-C6C1-400E-8B08-7077030E9283}" destId="{54FCEFA3-37CA-4C0F-AD80-C564B3E99FD9}" srcOrd="1" destOrd="0" presId="urn:microsoft.com/office/officeart/2005/8/layout/cycle2"/>
    <dgm:cxn modelId="{02B76693-4D2B-4FF3-B1AC-5141747E8672}" type="presParOf" srcId="{54FCEFA3-37CA-4C0F-AD80-C564B3E99FD9}" destId="{EA8F519E-F4B3-4E4C-A8BF-47ADC2D047A7}" srcOrd="0" destOrd="0" presId="urn:microsoft.com/office/officeart/2005/8/layout/cycle2"/>
    <dgm:cxn modelId="{6DE9CEEE-DD81-46AC-A7CE-651760E05FEA}" type="presParOf" srcId="{6B21DC4E-C6C1-400E-8B08-7077030E9283}" destId="{FBC1CA54-6E77-48CA-98E6-109C95EF9563}" srcOrd="2" destOrd="0" presId="urn:microsoft.com/office/officeart/2005/8/layout/cycle2"/>
    <dgm:cxn modelId="{CF533B5A-91FB-460C-B3A6-14D886F0E81C}" type="presParOf" srcId="{6B21DC4E-C6C1-400E-8B08-7077030E9283}" destId="{5D0D951B-7EB3-4A60-AB87-670B38C909C3}" srcOrd="3" destOrd="0" presId="urn:microsoft.com/office/officeart/2005/8/layout/cycle2"/>
    <dgm:cxn modelId="{9E7FEC2E-A7DB-4A18-994A-E8E9FB8DC7A1}" type="presParOf" srcId="{5D0D951B-7EB3-4A60-AB87-670B38C909C3}" destId="{B9A06562-48E8-4D54-9D6D-EFF8982BD617}" srcOrd="0" destOrd="0" presId="urn:microsoft.com/office/officeart/2005/8/layout/cycle2"/>
    <dgm:cxn modelId="{62EE53AC-EE34-48AD-8C5F-C0CD91034815}" type="presParOf" srcId="{6B21DC4E-C6C1-400E-8B08-7077030E9283}" destId="{EBD2703A-BC35-4E7C-B840-1F77607386A4}" srcOrd="4" destOrd="0" presId="urn:microsoft.com/office/officeart/2005/8/layout/cycle2"/>
    <dgm:cxn modelId="{130FD4FC-3E01-4903-B6CD-688026DEA312}" type="presParOf" srcId="{6B21DC4E-C6C1-400E-8B08-7077030E9283}" destId="{CBCA90DE-F950-461E-8CC3-32C421364C28}" srcOrd="5" destOrd="0" presId="urn:microsoft.com/office/officeart/2005/8/layout/cycle2"/>
    <dgm:cxn modelId="{2FE2C5AE-5370-4189-AAD6-B4DDFCEC9F70}" type="presParOf" srcId="{CBCA90DE-F950-461E-8CC3-32C421364C28}" destId="{10E459D8-E15C-4F00-AF36-60F0C8D9271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05961-D9A9-46E5-8B2B-EF4CEF53E0C4}">
      <dsp:nvSpPr>
        <dsp:cNvPr id="0" name=""/>
        <dsp:cNvSpPr/>
      </dsp:nvSpPr>
      <dsp:spPr>
        <a:xfrm>
          <a:off x="4384155" y="1108"/>
          <a:ext cx="1889521" cy="188952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Содержательный отчет</a:t>
          </a:r>
        </a:p>
      </dsp:txBody>
      <dsp:txXfrm>
        <a:off x="4660869" y="277822"/>
        <a:ext cx="1336093" cy="1336093"/>
      </dsp:txXfrm>
    </dsp:sp>
    <dsp:sp modelId="{54FCEFA3-37CA-4C0F-AD80-C564B3E99FD9}">
      <dsp:nvSpPr>
        <dsp:cNvPr id="0" name=""/>
        <dsp:cNvSpPr/>
      </dsp:nvSpPr>
      <dsp:spPr>
        <a:xfrm rot="2467780">
          <a:off x="6197973" y="1423527"/>
          <a:ext cx="1913539" cy="6377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 dirty="0"/>
        </a:p>
      </dsp:txBody>
      <dsp:txXfrm>
        <a:off x="6221579" y="1488150"/>
        <a:ext cx="1722225" cy="382627"/>
      </dsp:txXfrm>
    </dsp:sp>
    <dsp:sp modelId="{FBC1CA54-6E77-48CA-98E6-109C95EF9563}">
      <dsp:nvSpPr>
        <dsp:cNvPr id="0" name=""/>
        <dsp:cNvSpPr/>
      </dsp:nvSpPr>
      <dsp:spPr>
        <a:xfrm>
          <a:off x="7084363" y="2359113"/>
          <a:ext cx="1889521" cy="188952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Описание практики</a:t>
          </a:r>
        </a:p>
      </dsp:txBody>
      <dsp:txXfrm>
        <a:off x="7361077" y="2635827"/>
        <a:ext cx="1336093" cy="1336093"/>
      </dsp:txXfrm>
    </dsp:sp>
    <dsp:sp modelId="{5D0D951B-7EB3-4A60-AB87-670B38C909C3}">
      <dsp:nvSpPr>
        <dsp:cNvPr id="0" name=""/>
        <dsp:cNvSpPr/>
      </dsp:nvSpPr>
      <dsp:spPr>
        <a:xfrm rot="21600000">
          <a:off x="4063961" y="2994981"/>
          <a:ext cx="2941361" cy="6377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 rot="-10800000">
        <a:off x="4063961" y="3122524"/>
        <a:ext cx="2750047" cy="382627"/>
      </dsp:txXfrm>
    </dsp:sp>
    <dsp:sp modelId="{EBD2703A-BC35-4E7C-B840-1F77607386A4}">
      <dsp:nvSpPr>
        <dsp:cNvPr id="0" name=""/>
        <dsp:cNvSpPr/>
      </dsp:nvSpPr>
      <dsp:spPr>
        <a:xfrm>
          <a:off x="1978592" y="2379425"/>
          <a:ext cx="1889521" cy="188952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Мониторинговая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форма</a:t>
          </a:r>
        </a:p>
      </dsp:txBody>
      <dsp:txXfrm>
        <a:off x="2255306" y="2656139"/>
        <a:ext cx="1336093" cy="1336093"/>
      </dsp:txXfrm>
    </dsp:sp>
    <dsp:sp modelId="{CBCA90DE-F950-461E-8CC3-32C421364C28}">
      <dsp:nvSpPr>
        <dsp:cNvPr id="0" name=""/>
        <dsp:cNvSpPr/>
      </dsp:nvSpPr>
      <dsp:spPr>
        <a:xfrm rot="7803829">
          <a:off x="2536644" y="1303605"/>
          <a:ext cx="2065458" cy="6377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>
        <a:off x="2693870" y="1357939"/>
        <a:ext cx="1874144" cy="382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973" y="0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/>
          <a:lstStyle>
            <a:lvl1pPr algn="r">
              <a:defRPr sz="1200"/>
            </a:lvl1pPr>
          </a:lstStyle>
          <a:p>
            <a:fld id="{D27AA234-1ECB-4D85-A709-4991C1A3760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514408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973" y="6514408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 anchor="b"/>
          <a:lstStyle>
            <a:lvl1pPr algn="r">
              <a:defRPr sz="1200"/>
            </a:lvl1pPr>
          </a:lstStyle>
          <a:p>
            <a:fld id="{E89318BF-A1DA-4C72-9678-CE00A9989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41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</p:spPr>
        <p:txBody>
          <a:bodyPr lIns="96025" tIns="48012" rIns="96025" bIns="48012"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1326305" y="3257550"/>
            <a:ext cx="7294668" cy="3086100"/>
          </a:xfrm>
          <a:prstGeom prst="rect">
            <a:avLst/>
          </a:prstGeom>
        </p:spPr>
        <p:txBody>
          <a:bodyPr lIns="96025" tIns="48012" rIns="96025" bIns="48012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25233154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1pPr>
    <a:lvl2pPr indent="200412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2pPr>
    <a:lvl3pPr indent="400825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3pPr>
    <a:lvl4pPr indent="601237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4pPr>
    <a:lvl5pPr indent="801649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5pPr>
    <a:lvl6pPr indent="1002061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6pPr>
    <a:lvl7pPr indent="1202474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7pPr>
    <a:lvl8pPr indent="1402886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8pPr>
    <a:lvl9pPr indent="1603298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01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1" y="0"/>
            <a:ext cx="7772401" cy="3512176"/>
          </a:xfrm>
          <a:prstGeom prst="rect">
            <a:avLst/>
          </a:prstGeom>
        </p:spPr>
        <p:txBody>
          <a:bodyPr anchor="b"/>
          <a:lstStyle>
            <a:lvl1pPr algn="ctr">
              <a:defRPr sz="5800"/>
            </a:lvl1pPr>
          </a:lstStyle>
          <a:p>
            <a:pPr lvl="0">
              <a:defRPr sz="1800"/>
            </a:pPr>
            <a:r>
              <a:rPr sz="5800" dirty="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143000" y="3604310"/>
            <a:ext cx="6858000" cy="325369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300"/>
            </a:lvl1pPr>
            <a:lvl2pPr marL="0" indent="441908" algn="ctr">
              <a:buSzTx/>
              <a:buFontTx/>
              <a:buNone/>
              <a:defRPr sz="2300"/>
            </a:lvl2pPr>
            <a:lvl3pPr marL="0" indent="883817" algn="ctr">
              <a:buSzTx/>
              <a:buFontTx/>
              <a:buNone/>
              <a:defRPr sz="2300"/>
            </a:lvl3pPr>
            <a:lvl4pPr marL="0" indent="1325727" algn="ctr">
              <a:buSzTx/>
              <a:buFontTx/>
              <a:buNone/>
              <a:defRPr sz="2300"/>
            </a:lvl4pPr>
            <a:lvl5pPr marL="0" indent="1767636" algn="ctr">
              <a:buSzTx/>
              <a:buFontTx/>
              <a:buNone/>
              <a:defRPr sz="2300"/>
            </a:lvl5pPr>
          </a:lstStyle>
          <a:p>
            <a:pPr lvl="0">
              <a:defRPr sz="1800"/>
            </a:pPr>
            <a:r>
              <a:rPr sz="2300" dirty="0"/>
              <a:t>Уровень текста 1</a:t>
            </a:r>
          </a:p>
          <a:p>
            <a:pPr lvl="1">
              <a:defRPr sz="1800"/>
            </a:pPr>
            <a:r>
              <a:rPr sz="2300" dirty="0"/>
              <a:t>Уровень текста 2</a:t>
            </a:r>
          </a:p>
          <a:p>
            <a:pPr lvl="2">
              <a:defRPr sz="1800"/>
            </a:pPr>
            <a:r>
              <a:rPr sz="2300" dirty="0"/>
              <a:t>Уровень текста 3</a:t>
            </a:r>
          </a:p>
          <a:p>
            <a:pPr lvl="3">
              <a:defRPr sz="1800"/>
            </a:pPr>
            <a:r>
              <a:rPr sz="2300" dirty="0"/>
              <a:t>Уровень текста 4</a:t>
            </a:r>
          </a:p>
          <a:p>
            <a:pPr lvl="4">
              <a:defRPr sz="1800"/>
            </a:pPr>
            <a:r>
              <a:rPr sz="2300" dirty="0"/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623887" y="0"/>
            <a:ext cx="7886701" cy="4565352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/>
            </a:pPr>
            <a:r>
              <a:rPr sz="5800" dirty="0"/>
              <a:t>Текст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623887" y="4592357"/>
            <a:ext cx="7886701" cy="226564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00"/>
            </a:lvl1pPr>
            <a:lvl2pPr marL="0" indent="441908">
              <a:buSzTx/>
              <a:buFontTx/>
              <a:buNone/>
              <a:defRPr sz="2300"/>
            </a:lvl2pPr>
            <a:lvl3pPr marL="0" indent="883817">
              <a:buSzTx/>
              <a:buFontTx/>
              <a:buNone/>
              <a:defRPr sz="2300"/>
            </a:lvl3pPr>
            <a:lvl4pPr marL="0" indent="1325727">
              <a:buSzTx/>
              <a:buFontTx/>
              <a:buNone/>
              <a:defRPr sz="2300"/>
            </a:lvl4pPr>
            <a:lvl5pPr marL="0" indent="1767636">
              <a:buSzTx/>
              <a:buFontTx/>
              <a:buNone/>
              <a:defRPr sz="2300"/>
            </a:lvl5pPr>
          </a:lstStyle>
          <a:p>
            <a:pPr lvl="0">
              <a:defRPr sz="1800"/>
            </a:pPr>
            <a:r>
              <a:rPr sz="2300" dirty="0"/>
              <a:t>Уровень текста 1</a:t>
            </a:r>
          </a:p>
          <a:p>
            <a:pPr lvl="1">
              <a:defRPr sz="1800"/>
            </a:pPr>
            <a:r>
              <a:rPr sz="2300" dirty="0"/>
              <a:t>Уровень текста 2</a:t>
            </a:r>
          </a:p>
          <a:p>
            <a:pPr lvl="2">
              <a:defRPr sz="1800"/>
            </a:pPr>
            <a:r>
              <a:rPr sz="2300" dirty="0"/>
              <a:t>Уровень текста 3</a:t>
            </a:r>
          </a:p>
          <a:p>
            <a:pPr lvl="3">
              <a:defRPr sz="1800"/>
            </a:pPr>
            <a:r>
              <a:rPr sz="2300" dirty="0"/>
              <a:t>Уровень текста 4</a:t>
            </a:r>
          </a:p>
          <a:p>
            <a:pPr lvl="4">
              <a:defRPr sz="1800"/>
            </a:pPr>
            <a:r>
              <a:rPr sz="2300" dirty="0"/>
              <a:t>Уровень текста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628650" y="1826777"/>
            <a:ext cx="3886201" cy="503122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629842" y="365357"/>
            <a:ext cx="7886700" cy="1326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29843" y="1682222"/>
            <a:ext cx="3868341" cy="824432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00" b="1"/>
            </a:lvl1pPr>
            <a:lvl2pPr marL="0" indent="441908">
              <a:buSzTx/>
              <a:buFontTx/>
              <a:buNone/>
              <a:defRPr sz="2300" b="1"/>
            </a:lvl2pPr>
            <a:lvl3pPr marL="0" indent="883817">
              <a:buSzTx/>
              <a:buFontTx/>
              <a:buNone/>
              <a:defRPr sz="2300" b="1"/>
            </a:lvl3pPr>
            <a:lvl4pPr marL="0" indent="1325727">
              <a:buSzTx/>
              <a:buFontTx/>
              <a:buNone/>
              <a:defRPr sz="2300" b="1"/>
            </a:lvl4pPr>
            <a:lvl5pPr marL="0" indent="1767636">
              <a:buSzTx/>
              <a:buFontTx/>
              <a:buNone/>
              <a:defRPr sz="2300" b="1"/>
            </a:lvl5pPr>
          </a:lstStyle>
          <a:p>
            <a:pPr lvl="0">
              <a:defRPr sz="1800" b="0"/>
            </a:pPr>
            <a:r>
              <a:rPr sz="2300" b="1" dirty="0"/>
              <a:t>Уровень текста 1</a:t>
            </a:r>
          </a:p>
          <a:p>
            <a:pPr lvl="1">
              <a:defRPr sz="1800" b="0"/>
            </a:pPr>
            <a:r>
              <a:rPr sz="2300" b="1" dirty="0"/>
              <a:t>Уровень текста 2</a:t>
            </a:r>
          </a:p>
          <a:p>
            <a:pPr lvl="2">
              <a:defRPr sz="1800" b="0"/>
            </a:pPr>
            <a:r>
              <a:rPr sz="2300" b="1" dirty="0"/>
              <a:t>Уровень текста 3</a:t>
            </a:r>
          </a:p>
          <a:p>
            <a:pPr lvl="3">
              <a:defRPr sz="1800" b="0"/>
            </a:pPr>
            <a:r>
              <a:rPr sz="2300" b="1" dirty="0"/>
              <a:t>Уровень текста 4</a:t>
            </a:r>
          </a:p>
          <a:p>
            <a:pPr lvl="4">
              <a:defRPr sz="1800" b="0"/>
            </a:pPr>
            <a:r>
              <a:rPr sz="2300" b="1" dirty="0"/>
              <a:t>Уровень текста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628651" y="365357"/>
            <a:ext cx="7886700" cy="1326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629842" y="457488"/>
            <a:ext cx="2949178" cy="1601210"/>
          </a:xfrm>
          <a:prstGeom prst="rect">
            <a:avLst/>
          </a:prstGeom>
        </p:spPr>
        <p:txBody>
          <a:bodyPr anchor="b"/>
          <a:lstStyle>
            <a:lvl1pPr>
              <a:defRPr sz="3100"/>
            </a:lvl1pPr>
          </a:lstStyle>
          <a:p>
            <a:pPr lvl="0">
              <a:defRPr sz="1800"/>
            </a:pPr>
            <a:r>
              <a:rPr sz="3100" dirty="0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629842" y="2058697"/>
            <a:ext cx="2949178" cy="38139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500"/>
            </a:lvl1pPr>
            <a:lvl2pPr marL="0" indent="441908">
              <a:buSzTx/>
              <a:buFontTx/>
              <a:buNone/>
              <a:defRPr sz="1500"/>
            </a:lvl2pPr>
            <a:lvl3pPr marL="0" indent="883817">
              <a:buSzTx/>
              <a:buFontTx/>
              <a:buNone/>
              <a:defRPr sz="1500"/>
            </a:lvl3pPr>
            <a:lvl4pPr marL="0" indent="1325727">
              <a:buSzTx/>
              <a:buFontTx/>
              <a:buNone/>
              <a:defRPr sz="1500"/>
            </a:lvl4pPr>
            <a:lvl5pPr marL="0" indent="1767636">
              <a:buSzTx/>
              <a:buFontTx/>
              <a:buNone/>
              <a:defRPr sz="1500"/>
            </a:lvl5pPr>
          </a:lstStyle>
          <a:p>
            <a:pPr lvl="0">
              <a:defRPr sz="1800"/>
            </a:pPr>
            <a:r>
              <a:rPr sz="1500" dirty="0"/>
              <a:t>Уровень текста 1</a:t>
            </a:r>
          </a:p>
          <a:p>
            <a:pPr lvl="1">
              <a:defRPr sz="1800"/>
            </a:pPr>
            <a:r>
              <a:rPr sz="1500" dirty="0"/>
              <a:t>Уровень текста 2</a:t>
            </a:r>
          </a:p>
          <a:p>
            <a:pPr lvl="2">
              <a:defRPr sz="1800"/>
            </a:pPr>
            <a:r>
              <a:rPr sz="1500" dirty="0"/>
              <a:t>Уровень текста 3</a:t>
            </a:r>
          </a:p>
          <a:p>
            <a:pPr lvl="3">
              <a:defRPr sz="1800"/>
            </a:pPr>
            <a:r>
              <a:rPr sz="1500" dirty="0"/>
              <a:t>Уровень текста 4</a:t>
            </a:r>
          </a:p>
          <a:p>
            <a:pPr lvl="4">
              <a:defRPr sz="1800"/>
            </a:pPr>
            <a:r>
              <a:rPr sz="1500" dirty="0"/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543675" y="0"/>
            <a:ext cx="1971676" cy="654621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628650" y="365354"/>
            <a:ext cx="5800727" cy="649264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948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8651" y="230337"/>
            <a:ext cx="7886700" cy="159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082" tIns="40083" rIns="40082" bIns="40083" anchor="ctr">
            <a:normAutofit/>
          </a:bodyPr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8651" y="1826777"/>
            <a:ext cx="7886700" cy="5031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082" tIns="40083" rIns="40082" bIns="40083">
            <a:normAutofit/>
          </a:bodyPr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457951" y="6417924"/>
            <a:ext cx="2057401" cy="250226"/>
          </a:xfrm>
          <a:prstGeom prst="rect">
            <a:avLst/>
          </a:prstGeom>
          <a:ln w="12700">
            <a:miter lim="400000"/>
          </a:ln>
        </p:spPr>
        <p:txBody>
          <a:bodyPr lIns="40082" tIns="40083" rIns="40082" bIns="40083" anchor="ctr">
            <a:spAutoFit/>
          </a:bodyPr>
          <a:lstStyle>
            <a:lvl1pPr algn="r" defTabSz="914441">
              <a:defRPr sz="1100" b="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7" r:id="rId6"/>
    <p:sldLayoutId id="2147483659" r:id="rId7"/>
    <p:sldLayoutId id="2147483660" r:id="rId8"/>
  </p:sldLayoutIdLst>
  <p:transition spd="med"/>
  <p:txStyles>
    <p:titleStyle>
      <a:lvl1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1pPr>
      <a:lvl2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2pPr>
      <a:lvl3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3pPr>
      <a:lvl4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4pPr>
      <a:lvl5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5pPr>
      <a:lvl6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6pPr>
      <a:lvl7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7pPr>
      <a:lvl8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8pPr>
      <a:lvl9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0954" indent="-220954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1pPr>
      <a:lvl2pPr marL="696857" indent="-254948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2pPr>
      <a:lvl3pPr marL="1185120" indent="-301301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3pPr>
      <a:lvl4pPr marL="1674603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4pPr>
      <a:lvl5pPr marL="2116512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5pPr>
      <a:lvl6pPr marL="2558421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6pPr>
      <a:lvl7pPr marL="3000331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7pPr>
      <a:lvl8pPr marL="3442240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8pPr>
      <a:lvl9pPr marL="3884148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9pPr>
    </p:bodyStyle>
    <p:otherStyle>
      <a:lvl1pPr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00755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801507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202260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603014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003769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404522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2805277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206029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webinar.ru/3448409/786451" TargetMode="External"/><Relationship Id="rId2" Type="http://schemas.openxmlformats.org/officeDocument/2006/relationships/hyperlink" Target="mailto:info@ep.org.ru" TargetMode="Externa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Распространение практики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3.1.1. Непосредственные  результаты </a:t>
            </a:r>
            <a:r>
              <a:rPr lang="ru-RU" dirty="0"/>
              <a:t>– по аналогии с реализацией практики</a:t>
            </a:r>
          </a:p>
          <a:p>
            <a:pPr algn="just"/>
            <a:r>
              <a:rPr lang="ru-RU" b="1" dirty="0"/>
              <a:t>3.1.2. Социальные результаты </a:t>
            </a:r>
            <a:r>
              <a:rPr lang="ru-RU" dirty="0"/>
              <a:t>= </a:t>
            </a:r>
            <a:r>
              <a:rPr lang="ru-RU" dirty="0" err="1"/>
              <a:t>предзагрузка</a:t>
            </a:r>
            <a:r>
              <a:rPr lang="ru-RU" dirty="0"/>
              <a:t> из мониторинговой формы</a:t>
            </a:r>
          </a:p>
          <a:p>
            <a:pPr algn="just"/>
            <a:r>
              <a:rPr lang="ru-RU" b="1" dirty="0"/>
              <a:t>3.2. Публикации – только данные, сами публикации загружаются в разделе Приложения</a:t>
            </a:r>
          </a:p>
          <a:p>
            <a:pPr marL="0" indent="0" algn="just">
              <a:buNone/>
            </a:pPr>
            <a:r>
              <a:rPr lang="ru-RU" b="1" dirty="0"/>
              <a:t>3.3. Трудности в распространении практики*</a:t>
            </a:r>
          </a:p>
          <a:p>
            <a:pPr marL="0" indent="0" algn="just">
              <a:buNone/>
            </a:pPr>
            <a:r>
              <a:rPr lang="ru-RU" dirty="0"/>
              <a:t>* Здесь должен быть анализ образовательных потребностей специалистов</a:t>
            </a:r>
          </a:p>
          <a:p>
            <a:pPr marL="0" indent="0" algn="just">
              <a:buNone/>
            </a:pPr>
            <a:r>
              <a:rPr lang="ru-RU" b="1" dirty="0"/>
              <a:t>3.3.1. Трудности, на которые вы смогли повлиять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3.3.2. Трудности, на которые вы не смогли повлиять</a:t>
            </a:r>
          </a:p>
          <a:p>
            <a:pPr marL="0" indent="0" algn="just">
              <a:buNone/>
            </a:pPr>
            <a:r>
              <a:rPr lang="ru-RU" b="1" dirty="0"/>
              <a:t>3.4. Устойчивость результатов внедрения Практики 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3.5. Факторы, влиявшие на внедрение Практики (ключевые факторы успехов)*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* Здесь должен быть анализ образовательных потребностей специалистов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29283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20C2-C6CF-4A9C-B2AE-ECB590A2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Мониторинг и оценка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2B6C0-D53D-4856-B4B0-D9483F05DE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Вкладка 4</a:t>
            </a:r>
          </a:p>
        </p:txBody>
      </p:sp>
    </p:spTree>
    <p:extLst>
      <p:ext uri="{BB962C8B-B14F-4D97-AF65-F5344CB8AC3E}">
        <p14:creationId xmlns:p14="http://schemas.microsoft.com/office/powerpoint/2010/main" val="368218991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Мониторинг и оценка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4.1. Результаты проекта по блоку «Мониторинг и оценка результатов, повышение организационного потенциала» </a:t>
            </a:r>
            <a:endParaRPr lang="ru-RU" dirty="0"/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/>
              <a:t>В столбцы «Задача / мероприятие / действие» и «Основные ожидаемые результаты» нужно перенести данные из заявки на 2017 г.</a:t>
            </a:r>
          </a:p>
          <a:p>
            <a:pPr algn="just"/>
            <a:r>
              <a:rPr lang="ru-RU" dirty="0"/>
              <a:t>Организации 2016 г. – из пункта 3.4</a:t>
            </a:r>
          </a:p>
          <a:p>
            <a:pPr algn="just"/>
            <a:r>
              <a:rPr lang="ru-RU" dirty="0"/>
              <a:t>Организации 2017 г. – из пункта 5.2</a:t>
            </a:r>
          </a:p>
          <a:p>
            <a:pPr marL="0" indent="0" algn="just">
              <a:buNone/>
            </a:pPr>
            <a:r>
              <a:rPr lang="ru-RU" dirty="0"/>
              <a:t>Столбец «Комментарий о достижении результата»: нужно указать:</a:t>
            </a:r>
          </a:p>
          <a:p>
            <a:pPr lvl="0" algn="just"/>
            <a:r>
              <a:rPr lang="ru-RU" dirty="0"/>
              <a:t>Достигнут ли результат в целом</a:t>
            </a:r>
          </a:p>
          <a:p>
            <a:pPr lvl="0" algn="just"/>
            <a:r>
              <a:rPr lang="ru-RU" dirty="0"/>
              <a:t>Отличается ли он от запланированного</a:t>
            </a:r>
          </a:p>
          <a:p>
            <a:pPr lvl="0" algn="just"/>
            <a:r>
              <a:rPr lang="ru-RU" dirty="0"/>
              <a:t>Какими трудностями сопровождалась работа (если они были)</a:t>
            </a:r>
          </a:p>
          <a:p>
            <a:pPr lvl="0" algn="just"/>
            <a:r>
              <a:rPr lang="ru-RU" dirty="0"/>
              <a:t>К каким улучшениям она в итоге привела (если появились заметные улучшения в работе по мониторингу или по реализации практики)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2064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Мониторинг и оценка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4.2. Какие новые элементы были добавлены в систему мониторинга и оценки вашей организации за отчетный период?</a:t>
            </a:r>
            <a:endParaRPr lang="ru-RU" dirty="0"/>
          </a:p>
          <a:p>
            <a:pPr lvl="0" algn="just"/>
            <a:r>
              <a:rPr lang="ru-RU" dirty="0"/>
              <a:t>Во вкладке «Приложения» нужно будет загрузить файлы с указанными элементами.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4.3. Что вы изменили / стали делать иначе в системе мониторинга и оценки вашей организации за отчетный период?</a:t>
            </a:r>
            <a:endParaRPr lang="ru-RU" dirty="0"/>
          </a:p>
          <a:p>
            <a:pPr marL="0" lvl="0" indent="0" algn="just">
              <a:buNone/>
            </a:pPr>
            <a:r>
              <a:rPr lang="ru-RU" dirty="0"/>
              <a:t>В столбце «Изменения» нужно кратко описать:</a:t>
            </a:r>
          </a:p>
          <a:p>
            <a:pPr lvl="0" algn="just"/>
            <a:r>
              <a:rPr lang="ru-RU" dirty="0"/>
              <a:t>Сам факт изменения в системе мониторинга и оценки вашей организации</a:t>
            </a:r>
          </a:p>
          <a:p>
            <a:pPr lvl="0" algn="just"/>
            <a:r>
              <a:rPr lang="ru-RU" dirty="0"/>
              <a:t>Причину изменений (желание преодолеть трудности и/или мотивацию усовершенствовать систему) </a:t>
            </a:r>
          </a:p>
          <a:p>
            <a:pPr lvl="0" algn="just"/>
            <a:r>
              <a:rPr lang="ru-RU" dirty="0"/>
              <a:t>Результат изменений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30465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Мониторинг и оценка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4.4. План проекта по блоку «Мониторинг и оценка результатов, повышение организационного потенциала» на следующий год.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Столбец «Задача / мероприятие / действие»: нужно выбрать планируемые виды деятельности из перечня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ru-RU" dirty="0"/>
              <a:t>Если вы </a:t>
            </a:r>
            <a:r>
              <a:rPr lang="ru-RU" dirty="0" err="1"/>
              <a:t>считатете</a:t>
            </a:r>
            <a:r>
              <a:rPr lang="ru-RU" dirty="0"/>
              <a:t>, что подходящего пункта нет, выберите «Иное» и опишите свою задачу в столбце «Комментарий к задаче / мероприятию / действию».</a:t>
            </a:r>
          </a:p>
          <a:p>
            <a:pPr algn="just"/>
            <a:r>
              <a:rPr lang="ru-RU" dirty="0"/>
              <a:t>Также вы можете использовать этот столбец для конкретизации выбранных формулировок.</a:t>
            </a:r>
          </a:p>
          <a:p>
            <a:pPr algn="just"/>
            <a:r>
              <a:rPr lang="ru-RU" dirty="0"/>
              <a:t>Столбец «Основные ожидаемые результаты»: кратко опишите, что вы планируете получить, когда задача будет решена.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90783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20C2-C6CF-4A9C-B2AE-ECB590A2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итоги года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2B6C0-D53D-4856-B4B0-D9483F05DE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Вкладка 5</a:t>
            </a:r>
          </a:p>
        </p:txBody>
      </p:sp>
    </p:spTree>
    <p:extLst>
      <p:ext uri="{BB962C8B-B14F-4D97-AF65-F5344CB8AC3E}">
        <p14:creationId xmlns:p14="http://schemas.microsoft.com/office/powerpoint/2010/main" val="422790803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Общие итоги года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5.1. Ключевые риски проекта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5.2. Активность партнеров и доноров проекта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5.3. Кадровые ресурсы проекта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При благополучном ходе проекта отражают его устойчивость и развитие (запланированное и незапланированное)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42733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20C2-C6CF-4A9C-B2AE-ECB590A2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Приложения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2B6C0-D53D-4856-B4B0-D9483F05DE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Вкладка 6</a:t>
            </a:r>
          </a:p>
        </p:txBody>
      </p:sp>
    </p:spTree>
    <p:extLst>
      <p:ext uri="{BB962C8B-B14F-4D97-AF65-F5344CB8AC3E}">
        <p14:creationId xmlns:p14="http://schemas.microsoft.com/office/powerpoint/2010/main" val="313430395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Общие итоги года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i="1" dirty="0"/>
              <a:t>6.1. Обратная связь</a:t>
            </a:r>
            <a:endParaRPr lang="ru-RU" i="1" dirty="0"/>
          </a:p>
          <a:p>
            <a:pPr marL="0" indent="0" algn="just">
              <a:buNone/>
            </a:pPr>
            <a:r>
              <a:rPr lang="ru-RU" b="1" i="1" dirty="0"/>
              <a:t>6.1.1. Обратная связь. Практика</a:t>
            </a:r>
            <a:endParaRPr lang="ru-RU" i="1" dirty="0"/>
          </a:p>
          <a:p>
            <a:pPr marL="0" indent="0" algn="just">
              <a:buNone/>
            </a:pPr>
            <a:r>
              <a:rPr lang="ru-RU" b="1" i="1" dirty="0"/>
              <a:t>6.1.2. Обратная связь. Распространение практики</a:t>
            </a:r>
            <a:endParaRPr lang="ru-RU" i="1" dirty="0"/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6.2. Истории успеха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6.2.1. Истории успеха. Реализация практики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6.2.2. Истории успеха. Распространение практики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b="1" i="1" dirty="0"/>
              <a:t>6.3. Публикации в рамках проекта</a:t>
            </a:r>
            <a:endParaRPr lang="ru-RU" i="1" dirty="0"/>
          </a:p>
          <a:p>
            <a:pPr marL="0" indent="0" algn="just">
              <a:buNone/>
            </a:pPr>
            <a:r>
              <a:rPr lang="ru-RU" b="1" i="1" dirty="0"/>
              <a:t>6.4. Издание информационных и методических материалов</a:t>
            </a:r>
            <a:endParaRPr lang="ru-RU" i="1" dirty="0"/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6.5. Сведения о внедрении Практики 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b="1" i="1" dirty="0"/>
              <a:t>6.6.</a:t>
            </a:r>
            <a:r>
              <a:rPr lang="ru-RU" i="1" dirty="0"/>
              <a:t> </a:t>
            </a:r>
            <a:r>
              <a:rPr lang="ru-RU" b="1" i="1" dirty="0"/>
              <a:t>Разработки по системе мониторинга и оценки организации</a:t>
            </a:r>
            <a:endParaRPr lang="ru-RU" i="1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75240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67544" y="2223628"/>
            <a:ext cx="7704855" cy="450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>
              <a:spcBef>
                <a:spcPts val="1754"/>
              </a:spcBef>
              <a:defRPr sz="1800" b="0"/>
            </a:pPr>
            <a:endParaRPr lang="ru-RU" sz="2400" dirty="0">
              <a:solidFill>
                <a:srgbClr val="535353"/>
              </a:solidFill>
              <a:latin typeface="Calibri Light"/>
              <a:ea typeface="Calibri Light"/>
              <a:cs typeface="Calibri Light"/>
              <a:sym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4066276" y="310273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Связь типов отчетности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526DF621-03B1-4487-97E1-E658851C29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137011"/>
              </p:ext>
            </p:extLst>
          </p:nvPr>
        </p:nvGraphicFramePr>
        <p:xfrm>
          <a:off x="-684584" y="180321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D71192-7FF1-4BDA-87DF-515CACEF2E65}"/>
              </a:ext>
            </a:extLst>
          </p:cNvPr>
          <p:cNvSpPr txBox="1"/>
          <p:nvPr/>
        </p:nvSpPr>
        <p:spPr>
          <a:xfrm>
            <a:off x="1197889" y="2771153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Пояснения, интерпретация количественных данных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995E30-1414-4C10-84F5-F3631AD4E3C4}"/>
              </a:ext>
            </a:extLst>
          </p:cNvPr>
          <p:cNvSpPr txBox="1"/>
          <p:nvPr/>
        </p:nvSpPr>
        <p:spPr>
          <a:xfrm>
            <a:off x="6300192" y="2787167"/>
            <a:ext cx="252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Источник кейсов, примеров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(истории успеха)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F4B447-56BF-4953-B927-8962A6BC1647}"/>
              </a:ext>
            </a:extLst>
          </p:cNvPr>
          <p:cNvSpPr txBox="1"/>
          <p:nvPr/>
        </p:nvSpPr>
        <p:spPr>
          <a:xfrm>
            <a:off x="2915816" y="5576092"/>
            <a:ext cx="433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Результаты и показатели разного уровня входят в описание практики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Индивидуальные показатели – уникальность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121942084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77452" y="4149080"/>
            <a:ext cx="8229600" cy="1678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082" tIns="40083" rIns="40082" bIns="40083" anchor="b">
            <a:noAutofit/>
          </a:bodyPr>
          <a:lstStyle>
            <a:lvl1pPr defTabSz="883817">
              <a:lnSpc>
                <a:spcPct val="90000"/>
              </a:lnSpc>
              <a:defRPr sz="5800">
                <a:latin typeface="Calibri Light"/>
                <a:ea typeface="Calibri Light"/>
                <a:cs typeface="Calibri Light"/>
                <a:sym typeface="Calibri Light"/>
              </a:defRPr>
            </a:lvl1pPr>
            <a:lvl2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2pPr>
            <a:lvl3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3pPr>
            <a:lvl4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4pPr>
            <a:lvl5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5pPr>
            <a:lvl6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6pPr>
            <a:lvl7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7pPr>
            <a:lvl8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8pPr>
            <a:lvl9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ru-RU" altLang="ru-RU" sz="5400" dirty="0">
                <a:solidFill>
                  <a:srgbClr val="5EA4CF"/>
                </a:solidFill>
              </a:rPr>
              <a:t>Содержательный отчет по конкурсу «Семейный фарватер»</a:t>
            </a:r>
            <a:endParaRPr lang="en-US" altLang="ru-RU" sz="5400" dirty="0">
              <a:solidFill>
                <a:srgbClr val="5EA4CF"/>
              </a:solidFill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20C2-C6CF-4A9C-B2AE-ECB590A2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Дополнительная информация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2B6C0-D53D-4856-B4B0-D9483F05DE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39861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8976C44-AF97-4A01-9C82-10A2E0B5A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88" y="358775"/>
            <a:ext cx="7932737" cy="677108"/>
          </a:xfrm>
        </p:spPr>
        <p:txBody>
          <a:bodyPr>
            <a:no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Мониторинговая отчетность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6BEB757-02CF-436C-8D48-BF918D66B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975" y="1716885"/>
            <a:ext cx="7991475" cy="3803382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Процесс отчетности в общих чертах уже отработан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Важно не откладывать доработку ПРИЛОЖЕНИЙ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В конце года должна получиться общая (сводная) таблица – не нужно загружать таблицы за каждый месяц отдельными файлами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На следующей неделе будут </a:t>
            </a:r>
            <a:r>
              <a:rPr lang="en-US" dirty="0">
                <a:solidFill>
                  <a:schemeClr val="tx1"/>
                </a:solidFill>
              </a:rPr>
              <a:t>Skype-</a:t>
            </a:r>
            <a:r>
              <a:rPr lang="ru-RU" dirty="0">
                <a:solidFill>
                  <a:schemeClr val="tx1"/>
                </a:solidFill>
              </a:rPr>
              <a:t>консультации для участников 2016 г., для которых их еще не было</a:t>
            </a:r>
          </a:p>
        </p:txBody>
      </p:sp>
    </p:spTree>
    <p:extLst>
      <p:ext uri="{BB962C8B-B14F-4D97-AF65-F5344CB8AC3E}">
        <p14:creationId xmlns:p14="http://schemas.microsoft.com/office/powerpoint/2010/main" val="325678286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Информационная рассылка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Уже было 4 рассылки</a:t>
            </a:r>
          </a:p>
          <a:p>
            <a:pPr algn="just"/>
            <a:r>
              <a:rPr lang="ru-RU" dirty="0"/>
              <a:t>Следующая – 12.12 (в том числе, с резюме по итогам вебинара)</a:t>
            </a:r>
          </a:p>
          <a:p>
            <a:pPr algn="just"/>
            <a:r>
              <a:rPr lang="ru-RU" dirty="0"/>
              <a:t>Помогают снять ряд вопросов по отчетности + полезные материалы для развития потенциала в области мониторинга и оценки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92941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1AA9E2E-1C1D-48E2-9CBF-B600D45E5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88" y="476672"/>
            <a:ext cx="7932737" cy="677108"/>
          </a:xfrm>
        </p:spPr>
        <p:txBody>
          <a:bodyPr>
            <a:no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Проект «ПИОН» </a:t>
            </a:r>
            <a:br>
              <a:rPr lang="ru-RU" sz="2800" b="1" dirty="0">
                <a:solidFill>
                  <a:srgbClr val="5EA4CF"/>
                </a:solidFill>
              </a:rPr>
            </a:br>
            <a:endParaRPr lang="ru-RU" sz="2800" b="1" dirty="0">
              <a:solidFill>
                <a:srgbClr val="5EA4CF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CD6F660-377D-4376-B606-710ED9E1E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74" y="1340768"/>
            <a:ext cx="7991475" cy="16891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Уже прошли 2 вебинара по проекту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По-прежнему можно подключиться к участию в 3 группе: подписаться на РАССЫЛКУ, участвовать в ВЕБИНАРАХ</a:t>
            </a:r>
            <a:r>
              <a:rPr lang="en-US" dirty="0"/>
              <a:t> (</a:t>
            </a:r>
            <a:r>
              <a:rPr lang="ru-RU" dirty="0"/>
              <a:t>во всех или по выбору), при желании – самостоятельно выполнять задания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Рассылка по проекту ПИОН носит обучающий характер и не дублирует ИНФОРМАЦИОННУЮ РАССЫЛКУ для участников «Семейного Фарватер»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/>
              <a:t>Принять участие в </a:t>
            </a:r>
            <a:r>
              <a:rPr lang="ru-RU" dirty="0" err="1"/>
              <a:t>ПИОНе</a:t>
            </a:r>
            <a:r>
              <a:rPr lang="ru-RU" dirty="0"/>
              <a:t>: </a:t>
            </a:r>
            <a:r>
              <a:rPr lang="en-US" b="1" kern="1200" dirty="0">
                <a:hlinkClick r:id="rId2"/>
              </a:rPr>
              <a:t>info@ep.org.ru</a:t>
            </a:r>
            <a:r>
              <a:rPr lang="ru-RU" dirty="0"/>
              <a:t> </a:t>
            </a:r>
          </a:p>
          <a:p>
            <a:pPr marL="0" indent="0" algn="just">
              <a:buNone/>
            </a:pPr>
            <a:r>
              <a:rPr lang="ru-RU" dirty="0"/>
              <a:t>Регистрация на вебинар «Построение логической модели программы» 14.12 в 10:00 (</a:t>
            </a:r>
            <a:r>
              <a:rPr lang="ru-RU" dirty="0" err="1"/>
              <a:t>Мск</a:t>
            </a:r>
            <a:r>
              <a:rPr lang="ru-RU" dirty="0"/>
              <a:t>): </a:t>
            </a:r>
            <a:r>
              <a:rPr lang="en-US" b="1" dirty="0">
                <a:hlinkClick r:id="rId3"/>
              </a:rPr>
              <a:t>https://events.webinar.ru/3448409/786451</a:t>
            </a:r>
            <a:r>
              <a:rPr lang="ru-RU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749845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5D8DF-7904-40FB-BC86-2E43EA71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D615C8-C5C8-4A26-91C4-7BF1D06EB9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65342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Общие принципы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Сохранена связь с заявкой</a:t>
            </a:r>
          </a:p>
          <a:p>
            <a:pPr algn="just"/>
            <a:r>
              <a:rPr lang="ru-RU" dirty="0"/>
              <a:t>В фокусе – анализ</a:t>
            </a:r>
          </a:p>
          <a:p>
            <a:pPr algn="just"/>
            <a:r>
              <a:rPr lang="ru-RU" dirty="0"/>
              <a:t>Объем описаний ограничен</a:t>
            </a:r>
          </a:p>
          <a:p>
            <a:pPr algn="just"/>
            <a:r>
              <a:rPr lang="ru-RU" dirty="0"/>
              <a:t>Структура: </a:t>
            </a:r>
          </a:p>
          <a:p>
            <a:pPr lvl="1" algn="just"/>
            <a:r>
              <a:rPr lang="ru-RU" dirty="0"/>
              <a:t>общая информация о проекте </a:t>
            </a:r>
          </a:p>
          <a:p>
            <a:pPr lvl="1" algn="just"/>
            <a:r>
              <a:rPr lang="ru-RU" dirty="0"/>
              <a:t>3 блока </a:t>
            </a:r>
          </a:p>
          <a:p>
            <a:pPr lvl="1" algn="just"/>
            <a:r>
              <a:rPr lang="ru-RU" dirty="0"/>
              <a:t>общие итоги года</a:t>
            </a:r>
          </a:p>
          <a:p>
            <a:pPr lvl="1" algn="just"/>
            <a:r>
              <a:rPr lang="ru-RU" dirty="0"/>
              <a:t>приложения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1417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367E53F-9B77-44FC-AF9E-6DD7ED3A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Реализация практики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5C26BD-3A52-40C5-B711-FDCD0DCCAB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Вкладка 2</a:t>
            </a:r>
          </a:p>
        </p:txBody>
      </p:sp>
    </p:spTree>
    <p:extLst>
      <p:ext uri="{BB962C8B-B14F-4D97-AF65-F5344CB8AC3E}">
        <p14:creationId xmlns:p14="http://schemas.microsoft.com/office/powerpoint/2010/main" val="39681541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2.3.1 Непосредственные результаты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0"/>
            <a:ext cx="7886700" cy="5172311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столбцы «Услуги, мероприятия и пр.», «Число услуг / мероприятий: План» переносятся данные из заявки</a:t>
            </a:r>
          </a:p>
          <a:p>
            <a:pPr marL="0" indent="0" algn="just">
              <a:buNone/>
            </a:pPr>
            <a:r>
              <a:rPr lang="ru-RU" b="1" dirty="0"/>
              <a:t>	1.8.1 (2016) / 3.12.1 (2017) </a:t>
            </a:r>
            <a:r>
              <a:rPr lang="ru-RU" dirty="0"/>
              <a:t>Непосредственные результаты: Услуги, мероприятия по проекту</a:t>
            </a:r>
          </a:p>
          <a:p>
            <a:pPr algn="just"/>
            <a:r>
              <a:rPr lang="ru-RU" dirty="0"/>
              <a:t>В столбец «Число </a:t>
            </a:r>
            <a:r>
              <a:rPr lang="ru-RU" dirty="0" err="1"/>
              <a:t>благополучателей</a:t>
            </a:r>
            <a:r>
              <a:rPr lang="ru-RU" dirty="0"/>
              <a:t>: План» переносятся данные из заявки </a:t>
            </a:r>
          </a:p>
          <a:p>
            <a:pPr marL="0" indent="0" algn="just">
              <a:buNone/>
            </a:pPr>
            <a:r>
              <a:rPr lang="ru-RU" b="1" dirty="0"/>
              <a:t>	1.8.1 (2016) / 3.12.1 (2017) </a:t>
            </a:r>
            <a:r>
              <a:rPr lang="ru-RU" dirty="0"/>
              <a:t>Непосредственные результаты: Целевые группы, принимающие участие в проекте, получающие услугу и пр.</a:t>
            </a:r>
          </a:p>
          <a:p>
            <a:pPr algn="just"/>
            <a:r>
              <a:rPr lang="ru-RU" dirty="0"/>
              <a:t>В столбце «Дата мероприятия: план» надо указать период согласно </a:t>
            </a:r>
            <a:r>
              <a:rPr lang="ru-RU" b="1" dirty="0"/>
              <a:t>календарному плану </a:t>
            </a:r>
            <a:r>
              <a:rPr lang="ru-RU" dirty="0"/>
              <a:t>из заявки.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0549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2.3.1 Непосредственные результаты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Столбец «Комментарий» надо использовать, чтобы пояснить спорные моменты. Там же можно указывать названия конкретных мероприятий.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algn="just"/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7734AD7-FA29-4FCE-8B67-AFDE4ED3B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815811"/>
              </p:ext>
            </p:extLst>
          </p:nvPr>
        </p:nvGraphicFramePr>
        <p:xfrm>
          <a:off x="477130" y="2780928"/>
          <a:ext cx="7983302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2862">
                  <a:extLst>
                    <a:ext uri="{9D8B030D-6E8A-4147-A177-3AD203B41FA5}">
                      <a16:colId xmlns:a16="http://schemas.microsoft.com/office/drawing/2014/main" val="834534142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9455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600" b="1" dirty="0"/>
                        <a:t>Услуги, мероприятия и пр.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dirty="0"/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738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4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/>
                        <a:t>Встречи родительского клуба, направленные на развитие ресурсов семьи</a:t>
                      </a:r>
                    </a:p>
                    <a:p>
                      <a:pPr marL="0" marR="0" lvl="0" indent="0" algn="r" defTabSz="91444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5EA4CF"/>
                          </a:solidFill>
                        </a:rPr>
                        <a:t>[</a:t>
                      </a:r>
                      <a:r>
                        <a:rPr lang="ru-RU" sz="2800" dirty="0">
                          <a:solidFill>
                            <a:srgbClr val="5EA4CF"/>
                          </a:solidFill>
                        </a:rPr>
                        <a:t>как в заявке</a:t>
                      </a:r>
                      <a:r>
                        <a:rPr lang="en-US" sz="2800" dirty="0">
                          <a:solidFill>
                            <a:srgbClr val="5EA4CF"/>
                          </a:solidFill>
                        </a:rPr>
                        <a:t>]</a:t>
                      </a:r>
                      <a:endParaRPr lang="ru-RU" sz="2800" dirty="0">
                        <a:solidFill>
                          <a:srgbClr val="5EA4CF"/>
                        </a:solidFill>
                      </a:endParaRPr>
                    </a:p>
                    <a:p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/>
                        <a:t>Встреча клуба «Если родители устали: поиск ресурсов семьи»</a:t>
                      </a:r>
                    </a:p>
                    <a:p>
                      <a:pPr marL="0" marR="0" lvl="0" indent="0" algn="r" defTabSz="91444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5EA4CF"/>
                          </a:solidFill>
                        </a:rPr>
                        <a:t>[</a:t>
                      </a:r>
                      <a:r>
                        <a:rPr lang="ru-RU" sz="2800" dirty="0">
                          <a:solidFill>
                            <a:srgbClr val="5EA4CF"/>
                          </a:solidFill>
                        </a:rPr>
                        <a:t>конкретизация</a:t>
                      </a:r>
                      <a:r>
                        <a:rPr lang="en-US" sz="2800" dirty="0">
                          <a:solidFill>
                            <a:srgbClr val="5EA4CF"/>
                          </a:solidFill>
                        </a:rPr>
                        <a:t>]</a:t>
                      </a:r>
                      <a:endParaRPr lang="ru-RU" sz="2800" dirty="0">
                        <a:solidFill>
                          <a:srgbClr val="5EA4CF"/>
                        </a:solidFill>
                      </a:endParaRPr>
                    </a:p>
                    <a:p>
                      <a:endParaRPr lang="ru-RU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73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32416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Обратная связь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В столбце «Собирали ли обратную связь» надо выбрать ответ Да / Нет.</a:t>
            </a:r>
          </a:p>
          <a:p>
            <a:pPr algn="just"/>
            <a:r>
              <a:rPr lang="ru-RU" dirty="0"/>
              <a:t>В столбце «Метод измерения» нужно выбрать метод сбора обратной связи из предложенных вариантов.</a:t>
            </a:r>
          </a:p>
          <a:p>
            <a:pPr algn="just"/>
            <a:r>
              <a:rPr lang="ru-RU" dirty="0"/>
              <a:t>Пожалуйста, отметьте мероприятия, по итогам которых вы собирали обратную связь от </a:t>
            </a:r>
            <a:r>
              <a:rPr lang="ru-RU" dirty="0" err="1"/>
              <a:t>благополучателей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Под сбором обратной связи понимается выяснение их мнения по поводу мероприятия (например, было ли оно полезно; как и на что повлияло и др.) в любом формате (интервью, анкетирование и др.).</a:t>
            </a:r>
          </a:p>
          <a:p>
            <a:pPr algn="just"/>
            <a:r>
              <a:rPr lang="ru-RU" dirty="0"/>
              <a:t>Обратной связью НЕ являются психологическая диагностика и тестирование уровня знаний.</a:t>
            </a:r>
          </a:p>
        </p:txBody>
      </p:sp>
    </p:spTree>
    <p:extLst>
      <p:ext uri="{BB962C8B-B14F-4D97-AF65-F5344CB8AC3E}">
        <p14:creationId xmlns:p14="http://schemas.microsoft.com/office/powerpoint/2010/main" val="348535184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Реализация практики – весь раздел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2.3.2. Социальные результаты </a:t>
            </a:r>
            <a:r>
              <a:rPr lang="ru-RU" dirty="0"/>
              <a:t>= </a:t>
            </a:r>
            <a:r>
              <a:rPr lang="ru-RU" dirty="0" err="1"/>
              <a:t>предзагрузка</a:t>
            </a:r>
            <a:r>
              <a:rPr lang="ru-RU" dirty="0"/>
              <a:t> из мониторинговой формы</a:t>
            </a:r>
          </a:p>
          <a:p>
            <a:pPr marL="0" indent="0" algn="just">
              <a:buNone/>
            </a:pPr>
            <a:r>
              <a:rPr lang="ru-RU" b="1" dirty="0"/>
              <a:t>2.4. Трудности в реализации практики</a:t>
            </a:r>
          </a:p>
          <a:p>
            <a:pPr marL="0" indent="0" algn="just">
              <a:buNone/>
            </a:pPr>
            <a:r>
              <a:rPr lang="ru-RU" b="1" dirty="0"/>
              <a:t>2.4.1. Трудности, на которые вы смогли повлиять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2.4.2. Трудности, на которые вы не смогли повлиять*</a:t>
            </a:r>
          </a:p>
          <a:p>
            <a:pPr marL="0" indent="0" algn="just">
              <a:buNone/>
            </a:pPr>
            <a:r>
              <a:rPr lang="ru-RU" dirty="0"/>
              <a:t>* Здесь могут быть важные системные кейсы</a:t>
            </a:r>
          </a:p>
          <a:p>
            <a:pPr marL="0" indent="0" algn="just">
              <a:buNone/>
            </a:pPr>
            <a:r>
              <a:rPr lang="ru-RU" b="1" dirty="0"/>
              <a:t>2.5. Устойчивость ожидаемых результатов Практики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2.5.1. Как обеспечивалась и в чем выражалась устойчивость практики в текущем году?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2.5.2. Как будет обеспечиваться устойчивость практики в следующем году?</a:t>
            </a:r>
          </a:p>
          <a:p>
            <a:pPr marL="0" indent="0" algn="just">
              <a:buNone/>
            </a:pPr>
            <a:r>
              <a:rPr lang="ru-RU" b="1" dirty="0"/>
              <a:t>2.6. Факторы, влиявшие на реализацию Практики (ключевые факторы успехов)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5546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20C2-C6CF-4A9C-B2AE-ECB590A2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Распространение практики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2B6C0-D53D-4856-B4B0-D9483F05DE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Вкладка 3</a:t>
            </a:r>
          </a:p>
        </p:txBody>
      </p:sp>
    </p:spTree>
    <p:extLst>
      <p:ext uri="{BB962C8B-B14F-4D97-AF65-F5344CB8AC3E}">
        <p14:creationId xmlns:p14="http://schemas.microsoft.com/office/powerpoint/2010/main" val="22677444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A7A7A7"/>
    </a:dk2>
    <a:lt2>
      <a:srgbClr val="535353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</TotalTime>
  <Words>1035</Words>
  <Application>Microsoft Office PowerPoint</Application>
  <PresentationFormat>Экран (4:3)</PresentationFormat>
  <Paragraphs>145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Avenir Roman</vt:lpstr>
      <vt:lpstr>Calibri</vt:lpstr>
      <vt:lpstr>Calibri Light</vt:lpstr>
      <vt:lpstr>Default</vt:lpstr>
      <vt:lpstr>Презентация PowerPoint</vt:lpstr>
      <vt:lpstr>Презентация PowerPoint</vt:lpstr>
      <vt:lpstr>Общие принципы</vt:lpstr>
      <vt:lpstr>Реализация практики</vt:lpstr>
      <vt:lpstr>2.3.1 Непосредственные результаты</vt:lpstr>
      <vt:lpstr>2.3.1 Непосредственные результаты</vt:lpstr>
      <vt:lpstr>Обратная связь</vt:lpstr>
      <vt:lpstr>Реализация практики – весь раздел</vt:lpstr>
      <vt:lpstr>Распространение практики</vt:lpstr>
      <vt:lpstr>Распространение практики</vt:lpstr>
      <vt:lpstr>Мониторинг и оценка</vt:lpstr>
      <vt:lpstr>Мониторинг и оценка</vt:lpstr>
      <vt:lpstr>Мониторинг и оценка</vt:lpstr>
      <vt:lpstr>Мониторинг и оценка</vt:lpstr>
      <vt:lpstr>Общие итоги года</vt:lpstr>
      <vt:lpstr>Общие итоги года</vt:lpstr>
      <vt:lpstr>Приложения</vt:lpstr>
      <vt:lpstr>Общие итоги года</vt:lpstr>
      <vt:lpstr>Презентация PowerPoint</vt:lpstr>
      <vt:lpstr>Дополнительная информация</vt:lpstr>
      <vt:lpstr>Мониторинговая отчетность</vt:lpstr>
      <vt:lpstr>Информационная рассылка</vt:lpstr>
      <vt:lpstr>Проект «ПИОН» 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Oksana Timoschuk</dc:creator>
  <cp:lastModifiedBy>Татьяна Арчакова</cp:lastModifiedBy>
  <cp:revision>114</cp:revision>
  <cp:lastPrinted>2016-04-07T20:32:25Z</cp:lastPrinted>
  <dcterms:modified xsi:type="dcterms:W3CDTF">2017-12-08T06:43:18Z</dcterms:modified>
</cp:coreProperties>
</file>